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6" r:id="rId4"/>
    <p:sldId id="267" r:id="rId5"/>
    <p:sldId id="258" r:id="rId6"/>
    <p:sldId id="259" r:id="rId7"/>
    <p:sldId id="260"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96" autoAdjust="0"/>
    <p:restoredTop sz="72890" autoAdjust="0"/>
  </p:normalViewPr>
  <p:slideViewPr>
    <p:cSldViewPr snapToGrid="0">
      <p:cViewPr>
        <p:scale>
          <a:sx n="58" d="100"/>
          <a:sy n="58" d="100"/>
        </p:scale>
        <p:origin x="-97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91037-549E-40F1-A366-83A0C308DE55}" type="datetimeFigureOut">
              <a:rPr lang="en-US" smtClean="0"/>
              <a:t>2/14/2021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3B019-3C26-4DB0-84AB-F4FF93EB069D}" type="slidenum">
              <a:rPr lang="en-US" smtClean="0"/>
              <a:t>‹#›</a:t>
            </a:fld>
            <a:endParaRPr lang="en-US"/>
          </a:p>
        </p:txBody>
      </p:sp>
    </p:spTree>
    <p:extLst>
      <p:ext uri="{BB962C8B-B14F-4D97-AF65-F5344CB8AC3E}">
        <p14:creationId xmlns:p14="http://schemas.microsoft.com/office/powerpoint/2010/main" val="2158226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Prison and punishments have been used for a long time as a way of taming bad behavior to both children and adults.</a:t>
            </a:r>
            <a:r>
              <a:rPr lang="en-US" baseline="0" dirty="0" smtClean="0"/>
              <a:t> </a:t>
            </a:r>
            <a:r>
              <a:rPr lang="en-US" dirty="0" smtClean="0"/>
              <a:t>There is a wide variation in the manner in which children and adults are handled when it comes to punishment and imprisonment.</a:t>
            </a:r>
            <a:r>
              <a:rPr lang="en-US" baseline="0" dirty="0" smtClean="0"/>
              <a:t> </a:t>
            </a:r>
            <a:r>
              <a:rPr lang="en-US" dirty="0" smtClean="0"/>
              <a:t>The punishment for adults is usually more heavier compared to that of children.</a:t>
            </a:r>
            <a:r>
              <a:rPr lang="en-US" baseline="0" dirty="0" smtClean="0"/>
              <a:t> </a:t>
            </a:r>
            <a:r>
              <a:rPr lang="en-US" dirty="0" smtClean="0"/>
              <a:t>Children are considered to be juvenile and therefore their case is handled with some lenience</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2</a:t>
            </a:fld>
            <a:endParaRPr lang="en-US"/>
          </a:p>
        </p:txBody>
      </p:sp>
    </p:spTree>
    <p:extLst>
      <p:ext uri="{BB962C8B-B14F-4D97-AF65-F5344CB8AC3E}">
        <p14:creationId xmlns:p14="http://schemas.microsoft.com/office/powerpoint/2010/main" val="16617363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Imprisonment and punishment is important for taming bad behavior.</a:t>
            </a:r>
            <a:r>
              <a:rPr lang="en-US" baseline="0" dirty="0" smtClean="0"/>
              <a:t> </a:t>
            </a:r>
            <a:r>
              <a:rPr lang="en-US" dirty="0" smtClean="0"/>
              <a:t>While in the 19</a:t>
            </a:r>
            <a:r>
              <a:rPr lang="en-US" baseline="30000" dirty="0" smtClean="0"/>
              <a:t>th</a:t>
            </a:r>
            <a:r>
              <a:rPr lang="en-US" dirty="0" smtClean="0"/>
              <a:t> century the punishments were too harsh, in the 21</a:t>
            </a:r>
            <a:r>
              <a:rPr lang="en-US" baseline="30000" dirty="0" smtClean="0"/>
              <a:t>st</a:t>
            </a:r>
            <a:r>
              <a:rPr lang="en-US" dirty="0" smtClean="0"/>
              <a:t> century they have been made easy.</a:t>
            </a:r>
            <a:r>
              <a:rPr lang="en-US" baseline="0" dirty="0" smtClean="0"/>
              <a:t> </a:t>
            </a:r>
            <a:r>
              <a:rPr lang="en-US" dirty="0" smtClean="0"/>
              <a:t>Regardless of the kind of punishment, it is important to note that the aim is to restore good behavior and reduce rates of crimes. </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11</a:t>
            </a:fld>
            <a:endParaRPr lang="en-US"/>
          </a:p>
        </p:txBody>
      </p:sp>
    </p:spTree>
    <p:extLst>
      <p:ext uri="{BB962C8B-B14F-4D97-AF65-F5344CB8AC3E}">
        <p14:creationId xmlns:p14="http://schemas.microsoft.com/office/powerpoint/2010/main" val="44112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was sheer changes of demography with population rising from 10 million to about 40 million in England. Industrial revolution led to great advancement in banking, transportation, and commerce.</a:t>
            </a:r>
            <a:r>
              <a:rPr lang="en-US" baseline="0" dirty="0" smtClean="0"/>
              <a:t> </a:t>
            </a:r>
            <a:r>
              <a:rPr lang="en-US" dirty="0" smtClean="0"/>
              <a:t>New crimes emerged due to advancement in technology such as vandalism on the railway tracks.</a:t>
            </a:r>
            <a:r>
              <a:rPr lang="en-US" baseline="0" dirty="0" smtClean="0"/>
              <a:t> </a:t>
            </a:r>
            <a:r>
              <a:rPr lang="en-US" dirty="0" smtClean="0"/>
              <a:t>The government responded by crating more laws to fight these crimes</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3</a:t>
            </a:fld>
            <a:endParaRPr lang="en-US"/>
          </a:p>
        </p:txBody>
      </p:sp>
    </p:spTree>
    <p:extLst>
      <p:ext uri="{BB962C8B-B14F-4D97-AF65-F5344CB8AC3E}">
        <p14:creationId xmlns:p14="http://schemas.microsoft.com/office/powerpoint/2010/main" val="2578241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Shaming punishments such as whipping and pillory were abolished. Public hanging was now viewed as barbaric. More prisons were built to serve as custody for criminals since punishments such as being transported for long distances were abolished. </a:t>
            </a:r>
            <a:r>
              <a:rPr lang="en-US" baseline="0" dirty="0" smtClean="0"/>
              <a:t> </a:t>
            </a:r>
            <a:r>
              <a:rPr lang="en-US" dirty="0" smtClean="0"/>
              <a:t>Solitary confinement was introduced where convicts would be given tedious tasks in private places where there was total silence. </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4</a:t>
            </a:fld>
            <a:endParaRPr lang="en-US"/>
          </a:p>
        </p:txBody>
      </p:sp>
    </p:spTree>
    <p:extLst>
      <p:ext uri="{BB962C8B-B14F-4D97-AF65-F5344CB8AC3E}">
        <p14:creationId xmlns:p14="http://schemas.microsoft.com/office/powerpoint/2010/main" val="1148122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Criminal acts were quite rare during those days.</a:t>
            </a:r>
            <a:r>
              <a:rPr lang="en-US" baseline="0" dirty="0" smtClean="0"/>
              <a:t> </a:t>
            </a:r>
            <a:r>
              <a:rPr lang="en-US" dirty="0" smtClean="0"/>
              <a:t>Punishments were severe for children in the 19</a:t>
            </a:r>
            <a:r>
              <a:rPr lang="en-US" baseline="30000" dirty="0" smtClean="0"/>
              <a:t>th</a:t>
            </a:r>
            <a:r>
              <a:rPr lang="en-US" dirty="0" smtClean="0"/>
              <a:t> century.</a:t>
            </a:r>
            <a:r>
              <a:rPr lang="en-US" baseline="0" dirty="0" smtClean="0"/>
              <a:t> </a:t>
            </a:r>
            <a:r>
              <a:rPr lang="en-US" dirty="0" smtClean="0"/>
              <a:t>The sense of humanity was not emphasized.</a:t>
            </a:r>
            <a:r>
              <a:rPr lang="en-US" baseline="0" dirty="0" smtClean="0"/>
              <a:t> </a:t>
            </a:r>
            <a:r>
              <a:rPr lang="en-US" dirty="0" smtClean="0"/>
              <a:t>Children ended up becoming worse and more defiant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5</a:t>
            </a:fld>
            <a:endParaRPr lang="en-US"/>
          </a:p>
        </p:txBody>
      </p:sp>
    </p:spTree>
    <p:extLst>
      <p:ext uri="{BB962C8B-B14F-4D97-AF65-F5344CB8AC3E}">
        <p14:creationId xmlns:p14="http://schemas.microsoft.com/office/powerpoint/2010/main" val="1271333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lot has changed in the 21</a:t>
            </a:r>
            <a:r>
              <a:rPr lang="en-US" baseline="30000" dirty="0" smtClean="0"/>
              <a:t>st</a:t>
            </a:r>
            <a:r>
              <a:rPr lang="en-US" dirty="0" smtClean="0"/>
              <a:t> century.</a:t>
            </a:r>
            <a:r>
              <a:rPr lang="en-US" baseline="0" dirty="0" smtClean="0"/>
              <a:t> </a:t>
            </a:r>
            <a:r>
              <a:rPr lang="en-US" dirty="0" smtClean="0"/>
              <a:t>Children are subject to less severe punishment.</a:t>
            </a:r>
            <a:r>
              <a:rPr lang="en-US" baseline="0" dirty="0" smtClean="0"/>
              <a:t> </a:t>
            </a:r>
            <a:r>
              <a:rPr lang="en-US" dirty="0" smtClean="0"/>
              <a:t>The aim of the punishment is to mold behavior.</a:t>
            </a:r>
            <a:r>
              <a:rPr lang="en-US" baseline="0" dirty="0" smtClean="0"/>
              <a:t> </a:t>
            </a:r>
            <a:r>
              <a:rPr lang="en-US" dirty="0" smtClean="0"/>
              <a:t>Imprisonment is temporal</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6</a:t>
            </a:fld>
            <a:endParaRPr lang="en-US"/>
          </a:p>
        </p:txBody>
      </p:sp>
    </p:spTree>
    <p:extLst>
      <p:ext uri="{BB962C8B-B14F-4D97-AF65-F5344CB8AC3E}">
        <p14:creationId xmlns:p14="http://schemas.microsoft.com/office/powerpoint/2010/main" val="2025861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Imprisonment was emphasized both in the 19</a:t>
            </a:r>
            <a:r>
              <a:rPr lang="en-US" baseline="30000" dirty="0" smtClean="0"/>
              <a:t>th</a:t>
            </a:r>
            <a:r>
              <a:rPr lang="en-US" dirty="0" smtClean="0"/>
              <a:t> and 21</a:t>
            </a:r>
            <a:r>
              <a:rPr lang="en-US" baseline="30000" dirty="0" smtClean="0"/>
              <a:t>st</a:t>
            </a:r>
            <a:r>
              <a:rPr lang="en-US" dirty="0" smtClean="0"/>
              <a:t> century.</a:t>
            </a:r>
            <a:r>
              <a:rPr lang="en-US" baseline="0" dirty="0" smtClean="0"/>
              <a:t> </a:t>
            </a:r>
            <a:r>
              <a:rPr lang="en-US" dirty="0" smtClean="0"/>
              <a:t>Both aimed at restoring good behavior.</a:t>
            </a:r>
            <a:r>
              <a:rPr lang="en-US" baseline="0" dirty="0" smtClean="0"/>
              <a:t> </a:t>
            </a:r>
            <a:r>
              <a:rPr lang="en-US" dirty="0" smtClean="0"/>
              <a:t>Both instilled fear among the children</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7</a:t>
            </a:fld>
            <a:endParaRPr lang="en-US"/>
          </a:p>
        </p:txBody>
      </p:sp>
    </p:spTree>
    <p:extLst>
      <p:ext uri="{BB962C8B-B14F-4D97-AF65-F5344CB8AC3E}">
        <p14:creationId xmlns:p14="http://schemas.microsoft.com/office/powerpoint/2010/main" val="562242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Punishment is mostly administered by the courts.</a:t>
            </a:r>
            <a:r>
              <a:rPr lang="en-US" baseline="0" dirty="0" smtClean="0"/>
              <a:t> </a:t>
            </a:r>
            <a:r>
              <a:rPr lang="en-US" dirty="0" smtClean="0"/>
              <a:t>Children who show change of behavior are exonerated.</a:t>
            </a:r>
            <a:r>
              <a:rPr lang="en-US" baseline="0" dirty="0" smtClean="0"/>
              <a:t> </a:t>
            </a:r>
            <a:r>
              <a:rPr lang="en-US" dirty="0" smtClean="0"/>
              <a:t>Age is considered before executing punishment.</a:t>
            </a:r>
            <a:r>
              <a:rPr lang="en-US" baseline="0" dirty="0" smtClean="0"/>
              <a:t> </a:t>
            </a:r>
            <a:r>
              <a:rPr lang="en-US" dirty="0" smtClean="0"/>
              <a:t>The type of crime committed determines the action taken</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8</a:t>
            </a:fld>
            <a:endParaRPr lang="en-US"/>
          </a:p>
        </p:txBody>
      </p:sp>
    </p:spTree>
    <p:extLst>
      <p:ext uri="{BB962C8B-B14F-4D97-AF65-F5344CB8AC3E}">
        <p14:creationId xmlns:p14="http://schemas.microsoft.com/office/powerpoint/2010/main" val="543858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19</a:t>
            </a:r>
            <a:r>
              <a:rPr lang="en-US" baseline="30000" dirty="0" smtClean="0"/>
              <a:t>th</a:t>
            </a:r>
            <a:r>
              <a:rPr lang="en-US" dirty="0" smtClean="0"/>
              <a:t> century punishments were too heavy for children to bear.</a:t>
            </a:r>
            <a:r>
              <a:rPr lang="en-US" baseline="0" dirty="0" smtClean="0"/>
              <a:t> </a:t>
            </a:r>
            <a:r>
              <a:rPr lang="en-US" dirty="0" smtClean="0"/>
              <a:t>In the 21</a:t>
            </a:r>
            <a:r>
              <a:rPr lang="en-US" baseline="30000" dirty="0" smtClean="0"/>
              <a:t>st</a:t>
            </a:r>
            <a:r>
              <a:rPr lang="en-US" dirty="0" smtClean="0"/>
              <a:t> century the focus is on rehabilitation.</a:t>
            </a:r>
            <a:r>
              <a:rPr lang="en-US" baseline="0" dirty="0" smtClean="0"/>
              <a:t> </a:t>
            </a:r>
            <a:r>
              <a:rPr lang="en-US" dirty="0" smtClean="0"/>
              <a:t>Prisons were in poor conditions in the 19</a:t>
            </a:r>
            <a:r>
              <a:rPr lang="en-US" baseline="30000" dirty="0" smtClean="0"/>
              <a:t>th</a:t>
            </a:r>
            <a:r>
              <a:rPr lang="en-US" dirty="0" smtClean="0"/>
              <a:t> century but today they have been enhanced</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9</a:t>
            </a:fld>
            <a:endParaRPr lang="en-US"/>
          </a:p>
        </p:txBody>
      </p:sp>
    </p:spTree>
    <p:extLst>
      <p:ext uri="{BB962C8B-B14F-4D97-AF65-F5344CB8AC3E}">
        <p14:creationId xmlns:p14="http://schemas.microsoft.com/office/powerpoint/2010/main" val="1880629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Rehabilitation is more emphasized in the 21</a:t>
            </a:r>
            <a:r>
              <a:rPr lang="en-US" baseline="30000" dirty="0" smtClean="0"/>
              <a:t>st</a:t>
            </a:r>
            <a:r>
              <a:rPr lang="en-US" dirty="0" smtClean="0"/>
              <a:t> century than in the 19</a:t>
            </a:r>
            <a:r>
              <a:rPr lang="en-US" baseline="30000" dirty="0" smtClean="0"/>
              <a:t>th</a:t>
            </a:r>
            <a:r>
              <a:rPr lang="en-US" dirty="0" smtClean="0"/>
              <a:t> century.</a:t>
            </a:r>
            <a:r>
              <a:rPr lang="en-US" baseline="0" dirty="0" smtClean="0"/>
              <a:t> </a:t>
            </a:r>
            <a:r>
              <a:rPr lang="en-US" dirty="0" smtClean="0"/>
              <a:t>Corrections play a crucial role in the criminal justice system in the 21</a:t>
            </a:r>
            <a:r>
              <a:rPr lang="en-US" baseline="30000" dirty="0" smtClean="0"/>
              <a:t>st</a:t>
            </a:r>
            <a:r>
              <a:rPr lang="en-US" dirty="0" smtClean="0"/>
              <a:t> century unlike the 19</a:t>
            </a:r>
            <a:r>
              <a:rPr lang="en-US" baseline="30000" dirty="0" smtClean="0"/>
              <a:t>th</a:t>
            </a:r>
            <a:r>
              <a:rPr lang="en-US" dirty="0" smtClean="0"/>
              <a:t> century.</a:t>
            </a:r>
            <a:r>
              <a:rPr lang="en-US" baseline="0" dirty="0" smtClean="0"/>
              <a:t> </a:t>
            </a:r>
            <a:r>
              <a:rPr lang="en-US" dirty="0" smtClean="0"/>
              <a:t>In the 21</a:t>
            </a:r>
            <a:r>
              <a:rPr lang="en-US" baseline="30000" dirty="0" smtClean="0"/>
              <a:t>st</a:t>
            </a:r>
            <a:r>
              <a:rPr lang="en-US" dirty="0" smtClean="0"/>
              <a:t> century there are efforts to enlighten the imprisoned children unlike the 19</a:t>
            </a:r>
            <a:r>
              <a:rPr lang="en-US" baseline="30000" dirty="0" smtClean="0"/>
              <a:t>th</a:t>
            </a:r>
            <a:r>
              <a:rPr lang="en-US" dirty="0" smtClean="0"/>
              <a:t> century.</a:t>
            </a:r>
            <a:r>
              <a:rPr lang="en-US" baseline="0" dirty="0" smtClean="0"/>
              <a:t> </a:t>
            </a:r>
            <a:r>
              <a:rPr lang="en-US" dirty="0" smtClean="0"/>
              <a:t>The systems of prison has greatly advanced in the 21</a:t>
            </a:r>
            <a:r>
              <a:rPr lang="en-US" baseline="30000" dirty="0" smtClean="0"/>
              <a:t>st</a:t>
            </a:r>
            <a:r>
              <a:rPr lang="en-US" dirty="0" smtClean="0"/>
              <a:t> century unlike in the 19</a:t>
            </a:r>
            <a:r>
              <a:rPr lang="en-US" baseline="30000" dirty="0" smtClean="0"/>
              <a:t>th</a:t>
            </a:r>
            <a:r>
              <a:rPr lang="en-US" dirty="0" smtClean="0"/>
              <a:t> century</a:t>
            </a:r>
          </a:p>
          <a:p>
            <a:endParaRPr lang="en-US" dirty="0"/>
          </a:p>
        </p:txBody>
      </p:sp>
      <p:sp>
        <p:nvSpPr>
          <p:cNvPr id="4" name="Slide Number Placeholder 3"/>
          <p:cNvSpPr>
            <a:spLocks noGrp="1"/>
          </p:cNvSpPr>
          <p:nvPr>
            <p:ph type="sldNum" sz="quarter" idx="10"/>
          </p:nvPr>
        </p:nvSpPr>
        <p:spPr/>
        <p:txBody>
          <a:bodyPr/>
          <a:lstStyle/>
          <a:p>
            <a:fld id="{F3E3B019-3C26-4DB0-84AB-F4FF93EB069D}" type="slidenum">
              <a:rPr lang="en-US" smtClean="0"/>
              <a:t>10</a:t>
            </a:fld>
            <a:endParaRPr lang="en-US"/>
          </a:p>
        </p:txBody>
      </p:sp>
    </p:spTree>
    <p:extLst>
      <p:ext uri="{BB962C8B-B14F-4D97-AF65-F5344CB8AC3E}">
        <p14:creationId xmlns:p14="http://schemas.microsoft.com/office/powerpoint/2010/main" val="39929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756543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C02E2C-C373-4209-8FD8-1A1BECB6C836}" type="datetimeFigureOut">
              <a:rPr lang="en-US" smtClean="0"/>
              <a:t>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308081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4255452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43222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209232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931145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02827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35889389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291743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2899122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338775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2C02E2C-C373-4209-8FD8-1A1BECB6C836}" type="datetimeFigureOut">
              <a:rPr lang="en-US" smtClean="0"/>
              <a:t>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3367102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C02E2C-C373-4209-8FD8-1A1BECB6C836}" type="datetimeFigureOut">
              <a:rPr lang="en-US" smtClean="0"/>
              <a:t>2/14/2021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3758646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230905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199133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2C02E2C-C373-4209-8FD8-1A1BECB6C836}" type="datetimeFigureOut">
              <a:rPr lang="en-US" smtClean="0"/>
              <a:t>2/14/2021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2931744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C02E2C-C373-4209-8FD8-1A1BECB6C836}" type="datetimeFigureOut">
              <a:rPr lang="en-US" smtClean="0"/>
              <a:t>2/14/2021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13939-CC8D-4389-AABF-86456433D8FC}" type="slidenum">
              <a:rPr lang="en-US" smtClean="0"/>
              <a:t>‹#›</a:t>
            </a:fld>
            <a:endParaRPr lang="en-US"/>
          </a:p>
        </p:txBody>
      </p:sp>
    </p:spTree>
    <p:extLst>
      <p:ext uri="{BB962C8B-B14F-4D97-AF65-F5344CB8AC3E}">
        <p14:creationId xmlns:p14="http://schemas.microsoft.com/office/powerpoint/2010/main" val="521391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2C02E2C-C373-4209-8FD8-1A1BECB6C836}" type="datetimeFigureOut">
              <a:rPr lang="en-US" smtClean="0"/>
              <a:t>2/14/2021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8713939-CC8D-4389-AABF-86456433D8FC}" type="slidenum">
              <a:rPr lang="en-US" smtClean="0"/>
              <a:t>‹#›</a:t>
            </a:fld>
            <a:endParaRPr lang="en-US"/>
          </a:p>
        </p:txBody>
      </p:sp>
    </p:spTree>
    <p:extLst>
      <p:ext uri="{BB962C8B-B14F-4D97-AF65-F5344CB8AC3E}">
        <p14:creationId xmlns:p14="http://schemas.microsoft.com/office/powerpoint/2010/main" val="3702804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05" y="2038350"/>
            <a:ext cx="8825658" cy="1424581"/>
          </a:xfrm>
        </p:spPr>
        <p:txBody>
          <a:bodyPr/>
          <a:lstStyle/>
          <a:p>
            <a:pPr algn="ctr"/>
            <a:r>
              <a:rPr lang="en-US" sz="4500" dirty="0" smtClean="0"/>
              <a:t>Children Imprisonment</a:t>
            </a:r>
            <a:endParaRPr lang="en-US" sz="4500" dirty="0"/>
          </a:p>
        </p:txBody>
      </p:sp>
      <p:sp>
        <p:nvSpPr>
          <p:cNvPr id="3" name="Subtitle 2"/>
          <p:cNvSpPr>
            <a:spLocks noGrp="1"/>
          </p:cNvSpPr>
          <p:nvPr>
            <p:ph type="subTitle" idx="1"/>
          </p:nvPr>
        </p:nvSpPr>
        <p:spPr>
          <a:xfrm>
            <a:off x="1154955" y="3862980"/>
            <a:ext cx="8825658" cy="861420"/>
          </a:xfrm>
        </p:spPr>
        <p:txBody>
          <a:bodyPr/>
          <a:lstStyle/>
          <a:p>
            <a:pPr algn="ctr"/>
            <a:r>
              <a:rPr lang="en-US" dirty="0" smtClean="0"/>
              <a:t>Student’s Name</a:t>
            </a:r>
          </a:p>
          <a:p>
            <a:pPr algn="ctr"/>
            <a:r>
              <a:rPr lang="en-US" dirty="0" smtClean="0"/>
              <a:t>Institutional Affiliation</a:t>
            </a:r>
            <a:endParaRPr lang="en-US" dirty="0"/>
          </a:p>
        </p:txBody>
      </p:sp>
    </p:spTree>
    <p:extLst>
      <p:ext uri="{BB962C8B-B14F-4D97-AF65-F5344CB8AC3E}">
        <p14:creationId xmlns:p14="http://schemas.microsoft.com/office/powerpoint/2010/main" val="184947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Differences </a:t>
            </a:r>
            <a:endParaRPr lang="en-US" dirty="0"/>
          </a:p>
        </p:txBody>
      </p:sp>
      <p:sp>
        <p:nvSpPr>
          <p:cNvPr id="3" name="Content Placeholder 2"/>
          <p:cNvSpPr>
            <a:spLocks noGrp="1"/>
          </p:cNvSpPr>
          <p:nvPr>
            <p:ph idx="1"/>
          </p:nvPr>
        </p:nvSpPr>
        <p:spPr/>
        <p:txBody>
          <a:bodyPr/>
          <a:lstStyle/>
          <a:p>
            <a:r>
              <a:rPr lang="en-US" dirty="0" smtClean="0"/>
              <a:t>Rehabilitation is more emphasized in the 21</a:t>
            </a:r>
            <a:r>
              <a:rPr lang="en-US" baseline="30000" dirty="0" smtClean="0"/>
              <a:t>st</a:t>
            </a:r>
            <a:r>
              <a:rPr lang="en-US" dirty="0" smtClean="0"/>
              <a:t> century than in the 19</a:t>
            </a:r>
            <a:r>
              <a:rPr lang="en-US" baseline="30000" dirty="0" smtClean="0"/>
              <a:t>th</a:t>
            </a:r>
            <a:r>
              <a:rPr lang="en-US" dirty="0" smtClean="0"/>
              <a:t> century</a:t>
            </a:r>
          </a:p>
          <a:p>
            <a:r>
              <a:rPr lang="en-US" dirty="0" smtClean="0"/>
              <a:t>Corrections play a crucial role in the criminal justice system in the 21</a:t>
            </a:r>
            <a:r>
              <a:rPr lang="en-US" baseline="30000" dirty="0" smtClean="0"/>
              <a:t>st</a:t>
            </a:r>
            <a:r>
              <a:rPr lang="en-US" dirty="0" smtClean="0"/>
              <a:t> century unlike the 19</a:t>
            </a:r>
            <a:r>
              <a:rPr lang="en-US" baseline="30000" dirty="0" smtClean="0"/>
              <a:t>th</a:t>
            </a:r>
            <a:r>
              <a:rPr lang="en-US" dirty="0" smtClean="0"/>
              <a:t> century</a:t>
            </a:r>
          </a:p>
          <a:p>
            <a:r>
              <a:rPr lang="en-US" dirty="0" smtClean="0"/>
              <a:t>In the 21</a:t>
            </a:r>
            <a:r>
              <a:rPr lang="en-US" baseline="30000" dirty="0" smtClean="0"/>
              <a:t>st</a:t>
            </a:r>
            <a:r>
              <a:rPr lang="en-US" dirty="0" smtClean="0"/>
              <a:t> century there are efforts to enlighten the imprisoned children unlike the 19</a:t>
            </a:r>
            <a:r>
              <a:rPr lang="en-US" baseline="30000" dirty="0" smtClean="0"/>
              <a:t>th</a:t>
            </a:r>
            <a:r>
              <a:rPr lang="en-US" dirty="0" smtClean="0"/>
              <a:t> century</a:t>
            </a:r>
          </a:p>
          <a:p>
            <a:r>
              <a:rPr lang="en-US" dirty="0" smtClean="0"/>
              <a:t>The systems of prison has greatly advanced in the 21</a:t>
            </a:r>
            <a:r>
              <a:rPr lang="en-US" baseline="30000" dirty="0" smtClean="0"/>
              <a:t>st</a:t>
            </a:r>
            <a:r>
              <a:rPr lang="en-US" dirty="0" smtClean="0"/>
              <a:t> century unlike in the 19</a:t>
            </a:r>
            <a:r>
              <a:rPr lang="en-US" baseline="30000" dirty="0" smtClean="0"/>
              <a:t>th</a:t>
            </a:r>
            <a:r>
              <a:rPr lang="en-US" dirty="0" smtClean="0"/>
              <a:t> century</a:t>
            </a:r>
            <a:endParaRPr lang="en-US" dirty="0"/>
          </a:p>
        </p:txBody>
      </p:sp>
    </p:spTree>
    <p:extLst>
      <p:ext uri="{BB962C8B-B14F-4D97-AF65-F5344CB8AC3E}">
        <p14:creationId xmlns:p14="http://schemas.microsoft.com/office/powerpoint/2010/main" val="1693991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t>Imprisonment and punishment is important for taming bad behavior</a:t>
            </a:r>
          </a:p>
          <a:p>
            <a:r>
              <a:rPr lang="en-US" dirty="0" smtClean="0"/>
              <a:t>While in the 19</a:t>
            </a:r>
            <a:r>
              <a:rPr lang="en-US" baseline="30000" dirty="0" smtClean="0"/>
              <a:t>th</a:t>
            </a:r>
            <a:r>
              <a:rPr lang="en-US" dirty="0" smtClean="0"/>
              <a:t> century the punishments were too harsh, in the 21</a:t>
            </a:r>
            <a:r>
              <a:rPr lang="en-US" baseline="30000" dirty="0" smtClean="0"/>
              <a:t>st</a:t>
            </a:r>
            <a:r>
              <a:rPr lang="en-US" dirty="0" smtClean="0"/>
              <a:t> century they have been made easy</a:t>
            </a:r>
          </a:p>
          <a:p>
            <a:r>
              <a:rPr lang="en-US" dirty="0" smtClean="0"/>
              <a:t>Regardless of the kind of punishment, it is important to note that the aim is to restore good behavior and reduce rates of crimes. </a:t>
            </a:r>
            <a:endParaRPr lang="en-US" dirty="0"/>
          </a:p>
        </p:txBody>
      </p:sp>
    </p:spTree>
    <p:extLst>
      <p:ext uri="{BB962C8B-B14F-4D97-AF65-F5344CB8AC3E}">
        <p14:creationId xmlns:p14="http://schemas.microsoft.com/office/powerpoint/2010/main" val="3309034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dirty="0" smtClean="0"/>
              <a:t>Johnston</a:t>
            </a:r>
            <a:r>
              <a:rPr lang="en-US" dirty="0"/>
              <a:t>, H. (2008). Moral Guardians? Prison Officers, Prison Practice and Ambiguity in the Nineteenth Century. </a:t>
            </a:r>
            <a:r>
              <a:rPr lang="en-US" i="1" dirty="0"/>
              <a:t>Punishment and Control in Historical Perspective</a:t>
            </a:r>
            <a:r>
              <a:rPr lang="en-US" dirty="0"/>
              <a:t>, 77-94. doi:10.1057/9780230583443_5</a:t>
            </a:r>
          </a:p>
          <a:p>
            <a:endParaRPr lang="en-US" dirty="0"/>
          </a:p>
        </p:txBody>
      </p:sp>
    </p:spTree>
    <p:extLst>
      <p:ext uri="{BB962C8B-B14F-4D97-AF65-F5344CB8AC3E}">
        <p14:creationId xmlns:p14="http://schemas.microsoft.com/office/powerpoint/2010/main" val="3014005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Prison and punishments have been used for a long time as a way of taming bad behavior to both children and adults</a:t>
            </a:r>
          </a:p>
          <a:p>
            <a:r>
              <a:rPr lang="en-US" dirty="0" smtClean="0"/>
              <a:t>There is a wide variation in the manner in which children and adults are handled when it comes to punishment and imprisonment</a:t>
            </a:r>
          </a:p>
          <a:p>
            <a:r>
              <a:rPr lang="en-US" dirty="0" smtClean="0"/>
              <a:t>The punishment for adults is usually more heavier compared to that of children</a:t>
            </a:r>
          </a:p>
          <a:p>
            <a:r>
              <a:rPr lang="en-US" dirty="0" smtClean="0"/>
              <a:t>Children are considered to be juvenile and therefore their case is handled with some lenience</a:t>
            </a:r>
            <a:endParaRPr lang="en-US" dirty="0"/>
          </a:p>
        </p:txBody>
      </p:sp>
    </p:spTree>
    <p:extLst>
      <p:ext uri="{BB962C8B-B14F-4D97-AF65-F5344CB8AC3E}">
        <p14:creationId xmlns:p14="http://schemas.microsoft.com/office/powerpoint/2010/main" val="3822240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19</a:t>
            </a:r>
            <a:r>
              <a:rPr lang="en-US" baseline="30000" dirty="0" smtClean="0"/>
              <a:t>th</a:t>
            </a:r>
            <a:r>
              <a:rPr lang="en-US" dirty="0" smtClean="0"/>
              <a:t> Century</a:t>
            </a:r>
            <a:endParaRPr lang="en-US" dirty="0"/>
          </a:p>
        </p:txBody>
      </p:sp>
      <p:sp>
        <p:nvSpPr>
          <p:cNvPr id="3" name="Content Placeholder 2"/>
          <p:cNvSpPr>
            <a:spLocks noGrp="1"/>
          </p:cNvSpPr>
          <p:nvPr>
            <p:ph idx="1"/>
          </p:nvPr>
        </p:nvSpPr>
        <p:spPr/>
        <p:txBody>
          <a:bodyPr/>
          <a:lstStyle/>
          <a:p>
            <a:r>
              <a:rPr lang="en-US" dirty="0" smtClean="0"/>
              <a:t>There was sheer changes of demography with population rising from 10 million to about 40 million in England </a:t>
            </a:r>
          </a:p>
          <a:p>
            <a:r>
              <a:rPr lang="en-US" dirty="0" smtClean="0"/>
              <a:t>Industrial revolution led to great advancement in banking, transportation, and commerce</a:t>
            </a:r>
          </a:p>
          <a:p>
            <a:r>
              <a:rPr lang="en-US" dirty="0" smtClean="0"/>
              <a:t>New crimes emerged due to advancement in technology such as vandalism on the railway tracks</a:t>
            </a:r>
          </a:p>
          <a:p>
            <a:r>
              <a:rPr lang="en-US" dirty="0" smtClean="0"/>
              <a:t>The government responded by crating more laws to fight these crimes</a:t>
            </a:r>
          </a:p>
        </p:txBody>
      </p:sp>
    </p:spTree>
    <p:extLst>
      <p:ext uri="{BB962C8B-B14F-4D97-AF65-F5344CB8AC3E}">
        <p14:creationId xmlns:p14="http://schemas.microsoft.com/office/powerpoint/2010/main" val="3597012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4293" y="815547"/>
            <a:ext cx="8946541" cy="5655274"/>
          </a:xfrm>
        </p:spPr>
        <p:txBody>
          <a:bodyPr/>
          <a:lstStyle/>
          <a:p>
            <a:r>
              <a:rPr lang="en-US" dirty="0" smtClean="0"/>
              <a:t>Shaming punishments such as whipping and pillory were abolished </a:t>
            </a:r>
          </a:p>
          <a:p>
            <a:r>
              <a:rPr lang="en-US" dirty="0" smtClean="0"/>
              <a:t>Public hanging was now viewed as barbaric </a:t>
            </a:r>
          </a:p>
          <a:p>
            <a:r>
              <a:rPr lang="en-US" dirty="0" smtClean="0"/>
              <a:t>More prisons were built to serve as custody for criminals since punishments such as being transported for long distances were abolished. </a:t>
            </a:r>
          </a:p>
          <a:p>
            <a:r>
              <a:rPr lang="en-US" dirty="0" smtClean="0"/>
              <a:t>Solitary confinement was introduced where convicts would be given tedious tasks in private places where there was total silence. </a:t>
            </a:r>
            <a:endParaRPr lang="en-US" dirty="0"/>
          </a:p>
        </p:txBody>
      </p:sp>
    </p:spTree>
    <p:extLst>
      <p:ext uri="{BB962C8B-B14F-4D97-AF65-F5344CB8AC3E}">
        <p14:creationId xmlns:p14="http://schemas.microsoft.com/office/powerpoint/2010/main" val="962482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Prison and Punishment in 19. Century</a:t>
            </a:r>
            <a:endParaRPr lang="en-US" dirty="0"/>
          </a:p>
        </p:txBody>
      </p:sp>
      <p:sp>
        <p:nvSpPr>
          <p:cNvPr id="3" name="Content Placeholder 2"/>
          <p:cNvSpPr>
            <a:spLocks noGrp="1"/>
          </p:cNvSpPr>
          <p:nvPr>
            <p:ph idx="1"/>
          </p:nvPr>
        </p:nvSpPr>
        <p:spPr/>
        <p:txBody>
          <a:bodyPr/>
          <a:lstStyle/>
          <a:p>
            <a:r>
              <a:rPr lang="en-US" dirty="0" smtClean="0"/>
              <a:t>Criminal acts were quite rare during those days</a:t>
            </a:r>
          </a:p>
          <a:p>
            <a:r>
              <a:rPr lang="en-US" dirty="0" smtClean="0"/>
              <a:t>Punishments were severe for children in the 19</a:t>
            </a:r>
            <a:r>
              <a:rPr lang="en-US" baseline="30000" dirty="0" smtClean="0"/>
              <a:t>th</a:t>
            </a:r>
            <a:r>
              <a:rPr lang="en-US" dirty="0" smtClean="0"/>
              <a:t> century</a:t>
            </a:r>
          </a:p>
          <a:p>
            <a:r>
              <a:rPr lang="en-US" dirty="0" smtClean="0"/>
              <a:t>The sense of humanity was not emphasized</a:t>
            </a:r>
          </a:p>
          <a:p>
            <a:r>
              <a:rPr lang="en-US" dirty="0" smtClean="0"/>
              <a:t>Children ended up becoming worse and more defiant</a:t>
            </a:r>
          </a:p>
          <a:p>
            <a:endParaRPr lang="en-US" dirty="0"/>
          </a:p>
        </p:txBody>
      </p:sp>
    </p:spTree>
    <p:extLst>
      <p:ext uri="{BB962C8B-B14F-4D97-AF65-F5344CB8AC3E}">
        <p14:creationId xmlns:p14="http://schemas.microsoft.com/office/powerpoint/2010/main" val="2687788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Prison and Punishment in </a:t>
            </a:r>
            <a:r>
              <a:rPr lang="en-US" dirty="0" smtClean="0"/>
              <a:t>21</a:t>
            </a:r>
            <a:r>
              <a:rPr lang="en-US" baseline="30000" dirty="0" smtClean="0"/>
              <a:t>st</a:t>
            </a:r>
            <a:r>
              <a:rPr lang="en-US" dirty="0" smtClean="0"/>
              <a:t> </a:t>
            </a:r>
            <a:r>
              <a:rPr lang="en-US" dirty="0"/>
              <a:t>Century</a:t>
            </a:r>
          </a:p>
        </p:txBody>
      </p:sp>
      <p:sp>
        <p:nvSpPr>
          <p:cNvPr id="3" name="Content Placeholder 2"/>
          <p:cNvSpPr>
            <a:spLocks noGrp="1"/>
          </p:cNvSpPr>
          <p:nvPr>
            <p:ph idx="1"/>
          </p:nvPr>
        </p:nvSpPr>
        <p:spPr/>
        <p:txBody>
          <a:bodyPr/>
          <a:lstStyle/>
          <a:p>
            <a:r>
              <a:rPr lang="en-US" dirty="0" smtClean="0"/>
              <a:t>A lot has changed in the 21</a:t>
            </a:r>
            <a:r>
              <a:rPr lang="en-US" baseline="30000" dirty="0" smtClean="0"/>
              <a:t>st</a:t>
            </a:r>
            <a:r>
              <a:rPr lang="en-US" dirty="0" smtClean="0"/>
              <a:t> century</a:t>
            </a:r>
          </a:p>
          <a:p>
            <a:r>
              <a:rPr lang="en-US" dirty="0" smtClean="0"/>
              <a:t>Children are subject to less severe punishment</a:t>
            </a:r>
          </a:p>
          <a:p>
            <a:r>
              <a:rPr lang="en-US" dirty="0" smtClean="0"/>
              <a:t>The aim of the punishment is to mold behavior</a:t>
            </a:r>
          </a:p>
          <a:p>
            <a:r>
              <a:rPr lang="en-US" dirty="0" smtClean="0"/>
              <a:t>Imprisonment is temporal</a:t>
            </a:r>
            <a:endParaRPr lang="en-US" dirty="0"/>
          </a:p>
        </p:txBody>
      </p:sp>
    </p:spTree>
    <p:extLst>
      <p:ext uri="{BB962C8B-B14F-4D97-AF65-F5344CB8AC3E}">
        <p14:creationId xmlns:p14="http://schemas.microsoft.com/office/powerpoint/2010/main" val="4150150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Similarities</a:t>
            </a:r>
            <a:endParaRPr lang="en-US" dirty="0"/>
          </a:p>
        </p:txBody>
      </p:sp>
      <p:sp>
        <p:nvSpPr>
          <p:cNvPr id="3" name="Content Placeholder 2"/>
          <p:cNvSpPr>
            <a:spLocks noGrp="1"/>
          </p:cNvSpPr>
          <p:nvPr>
            <p:ph idx="1"/>
          </p:nvPr>
        </p:nvSpPr>
        <p:spPr/>
        <p:txBody>
          <a:bodyPr/>
          <a:lstStyle/>
          <a:p>
            <a:r>
              <a:rPr lang="en-US" dirty="0" smtClean="0"/>
              <a:t>Imprisonment was emphasized both in the 19</a:t>
            </a:r>
            <a:r>
              <a:rPr lang="en-US" baseline="30000" dirty="0" smtClean="0"/>
              <a:t>th</a:t>
            </a:r>
            <a:r>
              <a:rPr lang="en-US" dirty="0" smtClean="0"/>
              <a:t> and 21</a:t>
            </a:r>
            <a:r>
              <a:rPr lang="en-US" baseline="30000" dirty="0" smtClean="0"/>
              <a:t>st</a:t>
            </a:r>
            <a:r>
              <a:rPr lang="en-US" dirty="0" smtClean="0"/>
              <a:t> century</a:t>
            </a:r>
          </a:p>
          <a:p>
            <a:r>
              <a:rPr lang="en-US" dirty="0" smtClean="0"/>
              <a:t>Both aimed at restoring good behavior</a:t>
            </a:r>
          </a:p>
          <a:p>
            <a:r>
              <a:rPr lang="en-US" dirty="0" smtClean="0"/>
              <a:t>Both instilled fear among the children</a:t>
            </a:r>
          </a:p>
          <a:p>
            <a:endParaRPr lang="en-US" dirty="0"/>
          </a:p>
        </p:txBody>
      </p:sp>
    </p:spTree>
    <p:extLst>
      <p:ext uri="{BB962C8B-B14F-4D97-AF65-F5344CB8AC3E}">
        <p14:creationId xmlns:p14="http://schemas.microsoft.com/office/powerpoint/2010/main" val="4068539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Similarities</a:t>
            </a:r>
            <a:endParaRPr lang="en-US" dirty="0"/>
          </a:p>
        </p:txBody>
      </p:sp>
      <p:sp>
        <p:nvSpPr>
          <p:cNvPr id="3" name="Content Placeholder 2"/>
          <p:cNvSpPr>
            <a:spLocks noGrp="1"/>
          </p:cNvSpPr>
          <p:nvPr>
            <p:ph idx="1"/>
          </p:nvPr>
        </p:nvSpPr>
        <p:spPr/>
        <p:txBody>
          <a:bodyPr/>
          <a:lstStyle/>
          <a:p>
            <a:r>
              <a:rPr lang="en-US" dirty="0" smtClean="0"/>
              <a:t>Punishment is mostly administered by the courts</a:t>
            </a:r>
          </a:p>
          <a:p>
            <a:r>
              <a:rPr lang="en-US" dirty="0" smtClean="0"/>
              <a:t>Children who show change of behavior are exonerated</a:t>
            </a:r>
          </a:p>
          <a:p>
            <a:r>
              <a:rPr lang="en-US" dirty="0" smtClean="0"/>
              <a:t>Age is considered before executing punishment</a:t>
            </a:r>
          </a:p>
          <a:p>
            <a:r>
              <a:rPr lang="en-US" dirty="0" smtClean="0"/>
              <a:t>The type of crime committed determines the action taken</a:t>
            </a:r>
            <a:endParaRPr lang="en-US" dirty="0"/>
          </a:p>
        </p:txBody>
      </p:sp>
    </p:spTree>
    <p:extLst>
      <p:ext uri="{BB962C8B-B14F-4D97-AF65-F5344CB8AC3E}">
        <p14:creationId xmlns:p14="http://schemas.microsoft.com/office/powerpoint/2010/main" val="3686505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Differences</a:t>
            </a:r>
            <a:endParaRPr lang="en-US" dirty="0"/>
          </a:p>
        </p:txBody>
      </p:sp>
      <p:sp>
        <p:nvSpPr>
          <p:cNvPr id="3" name="Content Placeholder 2"/>
          <p:cNvSpPr>
            <a:spLocks noGrp="1"/>
          </p:cNvSpPr>
          <p:nvPr>
            <p:ph idx="1"/>
          </p:nvPr>
        </p:nvSpPr>
        <p:spPr/>
        <p:txBody>
          <a:bodyPr/>
          <a:lstStyle/>
          <a:p>
            <a:r>
              <a:rPr lang="en-US" dirty="0" smtClean="0"/>
              <a:t>In the 19</a:t>
            </a:r>
            <a:r>
              <a:rPr lang="en-US" baseline="30000" dirty="0" smtClean="0"/>
              <a:t>th</a:t>
            </a:r>
            <a:r>
              <a:rPr lang="en-US" dirty="0" smtClean="0"/>
              <a:t> century punishments were too heavy for children to bear</a:t>
            </a:r>
          </a:p>
          <a:p>
            <a:r>
              <a:rPr lang="en-US" dirty="0" smtClean="0"/>
              <a:t>In the 21</a:t>
            </a:r>
            <a:r>
              <a:rPr lang="en-US" baseline="30000" dirty="0" smtClean="0"/>
              <a:t>st</a:t>
            </a:r>
            <a:r>
              <a:rPr lang="en-US" dirty="0" smtClean="0"/>
              <a:t> century the focus is on rehabilitation (Johnston, 2008). </a:t>
            </a:r>
          </a:p>
          <a:p>
            <a:r>
              <a:rPr lang="en-US" dirty="0" smtClean="0"/>
              <a:t>Prisons were in poor conditions in the 19</a:t>
            </a:r>
            <a:r>
              <a:rPr lang="en-US" baseline="30000" dirty="0" smtClean="0"/>
              <a:t>th</a:t>
            </a:r>
            <a:r>
              <a:rPr lang="en-US" dirty="0" smtClean="0"/>
              <a:t> century but today they have been enhanced</a:t>
            </a:r>
            <a:endParaRPr lang="en-US" dirty="0"/>
          </a:p>
        </p:txBody>
      </p:sp>
    </p:spTree>
    <p:extLst>
      <p:ext uri="{BB962C8B-B14F-4D97-AF65-F5344CB8AC3E}">
        <p14:creationId xmlns:p14="http://schemas.microsoft.com/office/powerpoint/2010/main" val="26475586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439</TotalTime>
  <Words>975</Words>
  <Application>Microsoft Office PowerPoint</Application>
  <PresentationFormat>Custom</PresentationFormat>
  <Paragraphs>71</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vt:lpstr>
      <vt:lpstr>Children Imprisonment</vt:lpstr>
      <vt:lpstr>Introduction </vt:lpstr>
      <vt:lpstr>19th Century</vt:lpstr>
      <vt:lpstr>PowerPoint Presentation</vt:lpstr>
      <vt:lpstr>Prison and Punishment in 19. Century</vt:lpstr>
      <vt:lpstr>Prison and Punishment in 21st Century</vt:lpstr>
      <vt:lpstr>Similarities</vt:lpstr>
      <vt:lpstr>Similarities</vt:lpstr>
      <vt:lpstr>Differences</vt:lpstr>
      <vt:lpstr>Differences </vt:lpstr>
      <vt:lpstr>Conclusion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Imprisonment</dc:title>
  <dc:creator>Jurgen</dc:creator>
  <cp:lastModifiedBy>Simon</cp:lastModifiedBy>
  <cp:revision>10</cp:revision>
  <dcterms:created xsi:type="dcterms:W3CDTF">2021-02-12T08:38:30Z</dcterms:created>
  <dcterms:modified xsi:type="dcterms:W3CDTF">2021-02-14T02:05:02Z</dcterms:modified>
</cp:coreProperties>
</file>